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Lst>
  <p:sldSz cx="18288000" cy="10287000"/>
  <p:notesSz cx="6858000" cy="9144000"/>
  <p:embeddedFontLst>
    <p:embeddedFont>
      <p:font typeface="Dream Avenue" panose="020B0604020202020204" charset="0"/>
      <p:regular r:id="rId7"/>
    </p:embeddedFont>
    <p:embeddedFont>
      <p:font typeface="Poppins" panose="020B0502040204020203" pitchFamily="2" charset="0"/>
      <p:regular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23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nie D" userId="ba9bcf827738b955" providerId="LiveId" clId="{DD53A5ED-E6A4-4D5B-AA58-43A03D7248C4}"/>
    <pc:docChg chg="modSld">
      <pc:chgData name="Ronnie D" userId="ba9bcf827738b955" providerId="LiveId" clId="{DD53A5ED-E6A4-4D5B-AA58-43A03D7248C4}" dt="2025-07-25T16:54:27.477" v="0" actId="20577"/>
      <pc:docMkLst>
        <pc:docMk/>
      </pc:docMkLst>
      <pc:sldChg chg="modSp mod">
        <pc:chgData name="Ronnie D" userId="ba9bcf827738b955" providerId="LiveId" clId="{DD53A5ED-E6A4-4D5B-AA58-43A03D7248C4}" dt="2025-07-25T16:54:27.477" v="0" actId="20577"/>
        <pc:sldMkLst>
          <pc:docMk/>
          <pc:sldMk cId="0" sldId="256"/>
        </pc:sldMkLst>
        <pc:spChg chg="mod">
          <ac:chgData name="Ronnie D" userId="ba9bcf827738b955" providerId="LiveId" clId="{DD53A5ED-E6A4-4D5B-AA58-43A03D7248C4}" dt="2025-07-25T16:54:27.477" v="0" actId="20577"/>
          <ac:spMkLst>
            <pc:docMk/>
            <pc:sldMk cId="0"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9795" y="-622601"/>
            <a:ext cx="19387795" cy="12941353"/>
          </a:xfrm>
          <a:custGeom>
            <a:avLst/>
            <a:gdLst/>
            <a:ahLst/>
            <a:cxnLst/>
            <a:rect l="l" t="t" r="r" b="b"/>
            <a:pathLst>
              <a:path w="19387795" h="12941353">
                <a:moveTo>
                  <a:pt x="0" y="0"/>
                </a:moveTo>
                <a:lnTo>
                  <a:pt x="19387795" y="0"/>
                </a:lnTo>
                <a:lnTo>
                  <a:pt x="19387795" y="12941353"/>
                </a:lnTo>
                <a:lnTo>
                  <a:pt x="0" y="1294135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803178" y="1924979"/>
            <a:ext cx="16230600" cy="2490408"/>
          </a:xfrm>
          <a:prstGeom prst="rect">
            <a:avLst/>
          </a:prstGeom>
        </p:spPr>
        <p:txBody>
          <a:bodyPr lIns="0" tIns="0" rIns="0" bIns="0" rtlCol="0" anchor="t">
            <a:spAutoFit/>
          </a:bodyPr>
          <a:lstStyle/>
          <a:p>
            <a:pPr algn="ctr">
              <a:lnSpc>
                <a:spcPts val="9547"/>
              </a:lnSpc>
            </a:pPr>
            <a:r>
              <a:rPr lang="en-US" sz="9547">
                <a:solidFill>
                  <a:srgbClr val="F1EEEB"/>
                </a:solidFill>
                <a:latin typeface="Dream Avenue"/>
                <a:ea typeface="Dream Avenue"/>
                <a:cs typeface="Dream Avenue"/>
                <a:sym typeface="Dream Avenue"/>
              </a:rPr>
              <a:t>PERSONAL BRAND </a:t>
            </a:r>
          </a:p>
          <a:p>
            <a:pPr algn="ctr">
              <a:lnSpc>
                <a:spcPts val="9547"/>
              </a:lnSpc>
            </a:pPr>
            <a:r>
              <a:rPr lang="en-US" sz="9547">
                <a:solidFill>
                  <a:srgbClr val="F1EEEB"/>
                </a:solidFill>
                <a:latin typeface="Dream Avenue"/>
                <a:ea typeface="Dream Avenue"/>
                <a:cs typeface="Dream Avenue"/>
                <a:sym typeface="Dream Avenue"/>
              </a:rPr>
              <a:t>RESEARCH</a:t>
            </a:r>
          </a:p>
        </p:txBody>
      </p:sp>
      <p:sp>
        <p:nvSpPr>
          <p:cNvPr id="4" name="TextBox 4"/>
          <p:cNvSpPr txBox="1"/>
          <p:nvPr/>
        </p:nvSpPr>
        <p:spPr>
          <a:xfrm>
            <a:off x="8594103" y="7575781"/>
            <a:ext cx="9144000" cy="428625"/>
          </a:xfrm>
          <a:prstGeom prst="rect">
            <a:avLst/>
          </a:prstGeom>
        </p:spPr>
        <p:txBody>
          <a:bodyPr lIns="0" tIns="0" rIns="0" bIns="0" rtlCol="0" anchor="t">
            <a:spAutoFit/>
          </a:bodyPr>
          <a:lstStyle/>
          <a:p>
            <a:pPr algn="ctr">
              <a:lnSpc>
                <a:spcPts val="3000"/>
              </a:lnSpc>
            </a:pPr>
            <a:r>
              <a:rPr lang="en-US" sz="3000" spc="900">
                <a:solidFill>
                  <a:srgbClr val="F1EEEB"/>
                </a:solidFill>
                <a:latin typeface="Poppins"/>
                <a:ea typeface="Poppins"/>
                <a:cs typeface="Poppins"/>
                <a:sym typeface="Poppins"/>
              </a:rPr>
              <a:t>PERSONAL INTERVIEW FINDINGS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29" t="-112757" r="-1712" b="-88152"/>
            </a:stretch>
          </a:blipFill>
        </p:spPr>
        <p:txBody>
          <a:bodyPr/>
          <a:lstStyle/>
          <a:p>
            <a:endParaRPr lang="en-US"/>
          </a:p>
        </p:txBody>
      </p:sp>
      <p:grpSp>
        <p:nvGrpSpPr>
          <p:cNvPr id="3" name="Group 3"/>
          <p:cNvGrpSpPr/>
          <p:nvPr/>
        </p:nvGrpSpPr>
        <p:grpSpPr>
          <a:xfrm>
            <a:off x="1028700" y="1028700"/>
            <a:ext cx="16230600" cy="8229600"/>
            <a:chOff x="0" y="0"/>
            <a:chExt cx="5920967" cy="3002180"/>
          </a:xfrm>
        </p:grpSpPr>
        <p:sp>
          <p:nvSpPr>
            <p:cNvPr id="4" name="Freeform 4"/>
            <p:cNvSpPr/>
            <p:nvPr/>
          </p:nvSpPr>
          <p:spPr>
            <a:xfrm>
              <a:off x="0" y="0"/>
              <a:ext cx="5920967" cy="3002180"/>
            </a:xfrm>
            <a:custGeom>
              <a:avLst/>
              <a:gdLst/>
              <a:ahLst/>
              <a:cxnLst/>
              <a:rect l="l" t="t" r="r" b="b"/>
              <a:pathLst>
                <a:path w="5920967" h="3002180">
                  <a:moveTo>
                    <a:pt x="0" y="0"/>
                  </a:moveTo>
                  <a:lnTo>
                    <a:pt x="5920967" y="0"/>
                  </a:lnTo>
                  <a:lnTo>
                    <a:pt x="5920967" y="3002180"/>
                  </a:lnTo>
                  <a:lnTo>
                    <a:pt x="0" y="3002180"/>
                  </a:lnTo>
                  <a:close/>
                </a:path>
              </a:pathLst>
            </a:custGeom>
            <a:solidFill>
              <a:srgbClr val="D6CFC8">
                <a:alpha val="90980"/>
              </a:srgbClr>
            </a:solidFill>
          </p:spPr>
          <p:txBody>
            <a:bodyPr/>
            <a:lstStyle/>
            <a:p>
              <a:endParaRPr lang="en-US"/>
            </a:p>
          </p:txBody>
        </p:sp>
      </p:grpSp>
      <p:sp>
        <p:nvSpPr>
          <p:cNvPr id="5" name="AutoShape 5"/>
          <p:cNvSpPr/>
          <p:nvPr/>
        </p:nvSpPr>
        <p:spPr>
          <a:xfrm>
            <a:off x="8767765" y="6539006"/>
            <a:ext cx="752470" cy="0"/>
          </a:xfrm>
          <a:prstGeom prst="line">
            <a:avLst/>
          </a:prstGeom>
          <a:ln w="47625" cap="flat">
            <a:solidFill>
              <a:srgbClr val="000000"/>
            </a:solidFill>
            <a:prstDash val="solid"/>
            <a:headEnd type="none" w="sm" len="sm"/>
            <a:tailEnd type="none" w="sm" len="sm"/>
          </a:ln>
        </p:spPr>
        <p:txBody>
          <a:bodyPr/>
          <a:lstStyle/>
          <a:p>
            <a:endParaRPr lang="en-US"/>
          </a:p>
        </p:txBody>
      </p:sp>
      <p:sp>
        <p:nvSpPr>
          <p:cNvPr id="6" name="TextBox 6"/>
          <p:cNvSpPr txBox="1"/>
          <p:nvPr/>
        </p:nvSpPr>
        <p:spPr>
          <a:xfrm>
            <a:off x="5341643" y="3170193"/>
            <a:ext cx="7604713" cy="346711"/>
          </a:xfrm>
          <a:prstGeom prst="rect">
            <a:avLst/>
          </a:prstGeom>
        </p:spPr>
        <p:txBody>
          <a:bodyPr lIns="0" tIns="0" rIns="0" bIns="0" rtlCol="0" anchor="t">
            <a:spAutoFit/>
          </a:bodyPr>
          <a:lstStyle/>
          <a:p>
            <a:pPr algn="ctr">
              <a:lnSpc>
                <a:spcPts val="2400"/>
              </a:lnSpc>
            </a:pPr>
            <a:r>
              <a:rPr lang="en-US" sz="2400" spc="720">
                <a:solidFill>
                  <a:srgbClr val="130E0C"/>
                </a:solidFill>
                <a:latin typeface="Poppins"/>
                <a:ea typeface="Poppins"/>
                <a:cs typeface="Poppins"/>
                <a:sym typeface="Poppins"/>
              </a:rPr>
              <a:t>INTERVIEWEE DEMOGRAPHICS</a:t>
            </a:r>
          </a:p>
        </p:txBody>
      </p:sp>
      <p:sp>
        <p:nvSpPr>
          <p:cNvPr id="7" name="TextBox 7"/>
          <p:cNvSpPr txBox="1"/>
          <p:nvPr/>
        </p:nvSpPr>
        <p:spPr>
          <a:xfrm>
            <a:off x="2760559" y="3942715"/>
            <a:ext cx="12766883" cy="2344419"/>
          </a:xfrm>
          <a:prstGeom prst="rect">
            <a:avLst/>
          </a:prstGeom>
        </p:spPr>
        <p:txBody>
          <a:bodyPr lIns="0" tIns="0" rIns="0" bIns="0" rtlCol="0" anchor="t">
            <a:spAutoFit/>
          </a:bodyPr>
          <a:lstStyle/>
          <a:p>
            <a:pPr algn="ctr">
              <a:lnSpc>
                <a:spcPts val="3080"/>
              </a:lnSpc>
            </a:pPr>
            <a:r>
              <a:rPr lang="en-US" sz="2200" spc="55">
                <a:solidFill>
                  <a:srgbClr val="130E0C"/>
                </a:solidFill>
                <a:latin typeface="Poppins"/>
                <a:ea typeface="Poppins"/>
                <a:cs typeface="Poppins"/>
                <a:sym typeface="Poppins"/>
              </a:rPr>
              <a:t>Personal interviews were with three white women who are between 25 and 35 years old. The three are in their professional career and have spent at least 3-5 years at current organization. All three were present when I first started at the organization in January of 2025. All interviewees have worked with me on varying projects and none are direct reports. Organizationally, one is on the same level as myself, two are below me in rank.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
        <p:cNvGrpSpPr/>
        <p:nvPr/>
      </p:nvGrpSpPr>
      <p:grpSpPr>
        <a:xfrm>
          <a:off x="0" y="0"/>
          <a:ext cx="0" cy="0"/>
          <a:chOff x="0" y="0"/>
          <a:chExt cx="0" cy="0"/>
        </a:xfrm>
      </p:grpSpPr>
      <p:grpSp>
        <p:nvGrpSpPr>
          <p:cNvPr id="2" name="Group 2"/>
          <p:cNvGrpSpPr/>
          <p:nvPr/>
        </p:nvGrpSpPr>
        <p:grpSpPr>
          <a:xfrm>
            <a:off x="-212403" y="-335606"/>
            <a:ext cx="6482636" cy="5192077"/>
            <a:chOff x="0" y="0"/>
            <a:chExt cx="8643514" cy="6922769"/>
          </a:xfrm>
        </p:grpSpPr>
        <p:pic>
          <p:nvPicPr>
            <p:cNvPr id="3" name="Picture 3"/>
            <p:cNvPicPr>
              <a:picLocks noChangeAspect="1"/>
            </p:cNvPicPr>
            <p:nvPr/>
          </p:nvPicPr>
          <p:blipFill>
            <a:blip r:embed="rId4"/>
            <a:srcRect l="8329" r="8329"/>
            <a:stretch>
              <a:fillRect/>
            </a:stretch>
          </p:blipFill>
          <p:spPr>
            <a:xfrm>
              <a:off x="0" y="0"/>
              <a:ext cx="8643514" cy="6922769"/>
            </a:xfrm>
            <a:prstGeom prst="rect">
              <a:avLst/>
            </a:prstGeom>
          </p:spPr>
        </p:pic>
      </p:grpSp>
      <p:grpSp>
        <p:nvGrpSpPr>
          <p:cNvPr id="4" name="Group 4"/>
          <p:cNvGrpSpPr/>
          <p:nvPr/>
        </p:nvGrpSpPr>
        <p:grpSpPr>
          <a:xfrm>
            <a:off x="11440435" y="5514097"/>
            <a:ext cx="7072552" cy="6044829"/>
            <a:chOff x="0" y="0"/>
            <a:chExt cx="2494620" cy="2132123"/>
          </a:xfrm>
        </p:grpSpPr>
        <p:sp>
          <p:nvSpPr>
            <p:cNvPr id="5" name="Freeform 5"/>
            <p:cNvSpPr/>
            <p:nvPr/>
          </p:nvSpPr>
          <p:spPr>
            <a:xfrm>
              <a:off x="0" y="0"/>
              <a:ext cx="2494619" cy="2132123"/>
            </a:xfrm>
            <a:custGeom>
              <a:avLst/>
              <a:gdLst/>
              <a:ahLst/>
              <a:cxnLst/>
              <a:rect l="l" t="t" r="r" b="b"/>
              <a:pathLst>
                <a:path w="2494619" h="2132123">
                  <a:moveTo>
                    <a:pt x="0" y="0"/>
                  </a:moveTo>
                  <a:lnTo>
                    <a:pt x="2494619" y="0"/>
                  </a:lnTo>
                  <a:lnTo>
                    <a:pt x="2494619" y="2132123"/>
                  </a:lnTo>
                  <a:lnTo>
                    <a:pt x="0" y="2132123"/>
                  </a:lnTo>
                  <a:close/>
                </a:path>
              </a:pathLst>
            </a:custGeom>
            <a:solidFill>
              <a:srgbClr val="D6CFC8"/>
            </a:solidFill>
          </p:spPr>
          <p:txBody>
            <a:bodyPr/>
            <a:lstStyle/>
            <a:p>
              <a:endParaRPr lang="en-US"/>
            </a:p>
          </p:txBody>
        </p:sp>
      </p:grpSp>
      <p:grpSp>
        <p:nvGrpSpPr>
          <p:cNvPr id="6" name="Group 6"/>
          <p:cNvGrpSpPr/>
          <p:nvPr/>
        </p:nvGrpSpPr>
        <p:grpSpPr>
          <a:xfrm>
            <a:off x="7761604" y="5905500"/>
            <a:ext cx="9497696" cy="5863593"/>
            <a:chOff x="0" y="0"/>
            <a:chExt cx="12663594" cy="7818124"/>
          </a:xfrm>
        </p:grpSpPr>
        <p:pic>
          <p:nvPicPr>
            <p:cNvPr id="7" name="Picture 7">
              <a:hlinkClick r:id="" action="ppaction://media"/>
            </p:cNvPr>
            <p:cNvPicPr>
              <a:picLocks noChangeAspect="1"/>
            </p:cNvPicPr>
            <p:nvPr>
              <a:videoFile r:link="rId1"/>
              <p:extLst>
                <p:ext uri="{DAA4B4D4-6D71-4841-9C94-3DE7FCFB9230}">
                  <p14:media xmlns:p14="http://schemas.microsoft.com/office/powerpoint/2010/main" r:embed="rId2">
                    <p14:trim st="1000"/>
                  </p14:media>
                </p:ext>
              </p:extLst>
            </p:nvPr>
          </p:nvPicPr>
          <p:blipFill>
            <a:blip r:embed="rId5"/>
            <a:srcRect l="4293" r="4293"/>
            <a:stretch>
              <a:fillRect/>
            </a:stretch>
          </p:blipFill>
          <p:spPr>
            <a:xfrm>
              <a:off x="0" y="0"/>
              <a:ext cx="12663594" cy="7818124"/>
            </a:xfrm>
            <a:prstGeom prst="rect">
              <a:avLst/>
            </a:prstGeom>
          </p:spPr>
        </p:pic>
      </p:grpSp>
      <p:sp>
        <p:nvSpPr>
          <p:cNvPr id="8" name="TextBox 8"/>
          <p:cNvSpPr txBox="1"/>
          <p:nvPr/>
        </p:nvSpPr>
        <p:spPr>
          <a:xfrm>
            <a:off x="1028700" y="6076950"/>
            <a:ext cx="6732904" cy="2386348"/>
          </a:xfrm>
          <a:prstGeom prst="rect">
            <a:avLst/>
          </a:prstGeom>
        </p:spPr>
        <p:txBody>
          <a:bodyPr lIns="0" tIns="0" rIns="0" bIns="0" rtlCol="0" anchor="t">
            <a:spAutoFit/>
          </a:bodyPr>
          <a:lstStyle/>
          <a:p>
            <a:pPr algn="l">
              <a:lnSpc>
                <a:spcPts val="9200"/>
              </a:lnSpc>
            </a:pPr>
            <a:r>
              <a:rPr lang="en-US" sz="9200">
                <a:solidFill>
                  <a:srgbClr val="130E0C"/>
                </a:solidFill>
                <a:latin typeface="Dream Avenue"/>
                <a:ea typeface="Dream Avenue"/>
                <a:cs typeface="Dream Avenue"/>
                <a:sym typeface="Dream Avenue"/>
              </a:rPr>
              <a:t>QUESTIONS ASKED</a:t>
            </a:r>
          </a:p>
        </p:txBody>
      </p:sp>
      <p:sp>
        <p:nvSpPr>
          <p:cNvPr id="9" name="TextBox 9"/>
          <p:cNvSpPr txBox="1"/>
          <p:nvPr/>
        </p:nvSpPr>
        <p:spPr>
          <a:xfrm>
            <a:off x="7761604" y="128738"/>
            <a:ext cx="9137714" cy="4878704"/>
          </a:xfrm>
          <a:prstGeom prst="rect">
            <a:avLst/>
          </a:prstGeom>
        </p:spPr>
        <p:txBody>
          <a:bodyPr lIns="0" tIns="0" rIns="0" bIns="0" rtlCol="0" anchor="t">
            <a:spAutoFit/>
          </a:bodyPr>
          <a:lstStyle/>
          <a:p>
            <a:pPr marL="561345" lvl="1" indent="-280673" algn="l">
              <a:lnSpc>
                <a:spcPts val="3640"/>
              </a:lnSpc>
              <a:buAutoNum type="arabicPeriod"/>
            </a:pPr>
            <a:r>
              <a:rPr lang="en-US" sz="2600" spc="65">
                <a:solidFill>
                  <a:srgbClr val="130E0C"/>
                </a:solidFill>
                <a:latin typeface="Poppins"/>
                <a:ea typeface="Poppins"/>
                <a:cs typeface="Poppins"/>
                <a:sym typeface="Poppins"/>
              </a:rPr>
              <a:t>When you think of me professionally, what are the first three words that come to mind - and why?</a:t>
            </a:r>
          </a:p>
          <a:p>
            <a:pPr marL="539756" lvl="1" indent="-269878" algn="l">
              <a:lnSpc>
                <a:spcPts val="3500"/>
              </a:lnSpc>
              <a:buAutoNum type="arabicPeriod"/>
            </a:pPr>
            <a:r>
              <a:rPr lang="en-US" sz="2500" spc="62">
                <a:solidFill>
                  <a:srgbClr val="130E0C"/>
                </a:solidFill>
                <a:latin typeface="Poppins"/>
                <a:ea typeface="Poppins"/>
                <a:cs typeface="Poppins"/>
                <a:sym typeface="Poppins"/>
              </a:rPr>
              <a:t>What do you believe are my core values based on your experience working with me?</a:t>
            </a:r>
          </a:p>
          <a:p>
            <a:pPr marL="539756" lvl="1" indent="-269878" algn="l">
              <a:lnSpc>
                <a:spcPts val="3500"/>
              </a:lnSpc>
              <a:buAutoNum type="arabicPeriod"/>
            </a:pPr>
            <a:r>
              <a:rPr lang="en-US" sz="2500" spc="62">
                <a:solidFill>
                  <a:srgbClr val="130E0C"/>
                </a:solidFill>
                <a:latin typeface="Poppins"/>
                <a:ea typeface="Poppins"/>
                <a:cs typeface="Poppins"/>
                <a:sym typeface="Poppins"/>
              </a:rPr>
              <a:t>If someone new joined the organization, how might you describe my style?</a:t>
            </a:r>
          </a:p>
          <a:p>
            <a:pPr marL="539756" lvl="1" indent="-269878" algn="l">
              <a:lnSpc>
                <a:spcPts val="3500"/>
              </a:lnSpc>
              <a:buAutoNum type="arabicPeriod"/>
            </a:pPr>
            <a:r>
              <a:rPr lang="en-US" sz="2500" spc="62">
                <a:solidFill>
                  <a:srgbClr val="130E0C"/>
                </a:solidFill>
                <a:latin typeface="Poppins"/>
                <a:ea typeface="Poppins"/>
                <a:cs typeface="Poppins"/>
                <a:sym typeface="Poppins"/>
              </a:rPr>
              <a:t>Can you recall a time when I made a strong impression - what stood out?</a:t>
            </a:r>
          </a:p>
          <a:p>
            <a:pPr marL="539756" lvl="1" indent="-269878" algn="l">
              <a:lnSpc>
                <a:spcPts val="3500"/>
              </a:lnSpc>
              <a:buAutoNum type="arabicPeriod"/>
            </a:pPr>
            <a:r>
              <a:rPr lang="en-US" sz="2500" spc="62">
                <a:solidFill>
                  <a:srgbClr val="130E0C"/>
                </a:solidFill>
                <a:latin typeface="Poppins"/>
                <a:ea typeface="Poppins"/>
                <a:cs typeface="Poppins"/>
                <a:sym typeface="Poppins"/>
              </a:rPr>
              <a:t>From your perspective, what are some stengths you feel I’m known for across the organization?</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
        <p:cNvGrpSpPr/>
        <p:nvPr/>
      </p:nvGrpSpPr>
      <p:grpSpPr>
        <a:xfrm>
          <a:off x="0" y="0"/>
          <a:ext cx="0" cy="0"/>
          <a:chOff x="0" y="0"/>
          <a:chExt cx="0" cy="0"/>
        </a:xfrm>
      </p:grpSpPr>
      <p:grpSp>
        <p:nvGrpSpPr>
          <p:cNvPr id="2" name="Group 2"/>
          <p:cNvGrpSpPr/>
          <p:nvPr/>
        </p:nvGrpSpPr>
        <p:grpSpPr>
          <a:xfrm>
            <a:off x="1974161" y="0"/>
            <a:ext cx="7352494" cy="10979061"/>
            <a:chOff x="0" y="0"/>
            <a:chExt cx="9803326" cy="14638748"/>
          </a:xfrm>
        </p:grpSpPr>
        <p:pic>
          <p:nvPicPr>
            <p:cNvPr id="3" name="Picture 3"/>
            <p:cNvPicPr>
              <a:picLocks noChangeAspect="1"/>
            </p:cNvPicPr>
            <p:nvPr/>
          </p:nvPicPr>
          <p:blipFill>
            <a:blip r:embed="rId2"/>
            <a:srcRect l="31165" r="31165"/>
            <a:stretch>
              <a:fillRect/>
            </a:stretch>
          </p:blipFill>
          <p:spPr>
            <a:xfrm>
              <a:off x="0" y="0"/>
              <a:ext cx="9803326" cy="14638748"/>
            </a:xfrm>
            <a:prstGeom prst="rect">
              <a:avLst/>
            </a:prstGeom>
          </p:spPr>
        </p:pic>
      </p:grpSp>
      <p:grpSp>
        <p:nvGrpSpPr>
          <p:cNvPr id="4" name="Group 4"/>
          <p:cNvGrpSpPr/>
          <p:nvPr/>
        </p:nvGrpSpPr>
        <p:grpSpPr>
          <a:xfrm>
            <a:off x="-362140" y="-346031"/>
            <a:ext cx="2336300" cy="10965312"/>
            <a:chOff x="0" y="0"/>
            <a:chExt cx="852289" cy="4000175"/>
          </a:xfrm>
        </p:grpSpPr>
        <p:sp>
          <p:nvSpPr>
            <p:cNvPr id="5" name="Freeform 5"/>
            <p:cNvSpPr/>
            <p:nvPr/>
          </p:nvSpPr>
          <p:spPr>
            <a:xfrm>
              <a:off x="0" y="0"/>
              <a:ext cx="852289" cy="4000176"/>
            </a:xfrm>
            <a:custGeom>
              <a:avLst/>
              <a:gdLst/>
              <a:ahLst/>
              <a:cxnLst/>
              <a:rect l="l" t="t" r="r" b="b"/>
              <a:pathLst>
                <a:path w="852289" h="4000176">
                  <a:moveTo>
                    <a:pt x="0" y="0"/>
                  </a:moveTo>
                  <a:lnTo>
                    <a:pt x="852289" y="0"/>
                  </a:lnTo>
                  <a:lnTo>
                    <a:pt x="852289" y="4000176"/>
                  </a:lnTo>
                  <a:lnTo>
                    <a:pt x="0" y="4000176"/>
                  </a:lnTo>
                  <a:close/>
                </a:path>
              </a:pathLst>
            </a:custGeom>
            <a:solidFill>
              <a:srgbClr val="D6CFC8"/>
            </a:solidFill>
          </p:spPr>
          <p:txBody>
            <a:bodyPr/>
            <a:lstStyle/>
            <a:p>
              <a:endParaRPr lang="en-US"/>
            </a:p>
          </p:txBody>
        </p:sp>
      </p:grpSp>
      <p:sp>
        <p:nvSpPr>
          <p:cNvPr id="6" name="AutoShape 6"/>
          <p:cNvSpPr/>
          <p:nvPr/>
        </p:nvSpPr>
        <p:spPr>
          <a:xfrm rot="-5395547">
            <a:off x="-627851" y="4737657"/>
            <a:ext cx="3676814" cy="0"/>
          </a:xfrm>
          <a:prstGeom prst="line">
            <a:avLst/>
          </a:prstGeom>
          <a:ln w="9525" cap="flat">
            <a:solidFill>
              <a:srgbClr val="000000"/>
            </a:solidFill>
            <a:prstDash val="solid"/>
            <a:headEnd type="none" w="sm" len="sm"/>
            <a:tailEnd type="none" w="sm" len="sm"/>
          </a:ln>
        </p:spPr>
        <p:txBody>
          <a:bodyPr/>
          <a:lstStyle/>
          <a:p>
            <a:endParaRPr lang="en-US"/>
          </a:p>
        </p:txBody>
      </p:sp>
      <p:sp>
        <p:nvSpPr>
          <p:cNvPr id="7" name="TextBox 7"/>
          <p:cNvSpPr txBox="1"/>
          <p:nvPr/>
        </p:nvSpPr>
        <p:spPr>
          <a:xfrm>
            <a:off x="10593743" y="171450"/>
            <a:ext cx="6665557" cy="2532395"/>
          </a:xfrm>
          <a:prstGeom prst="rect">
            <a:avLst/>
          </a:prstGeom>
        </p:spPr>
        <p:txBody>
          <a:bodyPr lIns="0" tIns="0" rIns="0" bIns="0" rtlCol="0" anchor="t">
            <a:spAutoFit/>
          </a:bodyPr>
          <a:lstStyle/>
          <a:p>
            <a:pPr algn="l">
              <a:lnSpc>
                <a:spcPts val="9700"/>
              </a:lnSpc>
            </a:pPr>
            <a:r>
              <a:rPr lang="en-US" sz="9700">
                <a:solidFill>
                  <a:srgbClr val="130E0C"/>
                </a:solidFill>
                <a:latin typeface="Dream Avenue"/>
                <a:ea typeface="Dream Avenue"/>
                <a:cs typeface="Dream Avenue"/>
                <a:sym typeface="Dream Avenue"/>
              </a:rPr>
              <a:t>KEY FINDINGS</a:t>
            </a:r>
          </a:p>
        </p:txBody>
      </p:sp>
      <p:sp>
        <p:nvSpPr>
          <p:cNvPr id="8" name="TextBox 8"/>
          <p:cNvSpPr txBox="1"/>
          <p:nvPr/>
        </p:nvSpPr>
        <p:spPr>
          <a:xfrm>
            <a:off x="10593743" y="2646695"/>
            <a:ext cx="6665557" cy="1172844"/>
          </a:xfrm>
          <a:prstGeom prst="rect">
            <a:avLst/>
          </a:prstGeom>
        </p:spPr>
        <p:txBody>
          <a:bodyPr lIns="0" tIns="0" rIns="0" bIns="0" rtlCol="0" anchor="t">
            <a:spAutoFit/>
          </a:bodyPr>
          <a:lstStyle/>
          <a:p>
            <a:pPr algn="l">
              <a:lnSpc>
                <a:spcPts val="3080"/>
              </a:lnSpc>
            </a:pPr>
            <a:r>
              <a:rPr lang="en-US" sz="2200" spc="55">
                <a:solidFill>
                  <a:srgbClr val="130E0C"/>
                </a:solidFill>
                <a:latin typeface="Poppins"/>
                <a:ea typeface="Poppins"/>
                <a:cs typeface="Poppins"/>
                <a:sym typeface="Poppins"/>
              </a:rPr>
              <a:t>66% used the word approachable as one of the first three words that come to mind when they think of me professionally.</a:t>
            </a:r>
          </a:p>
        </p:txBody>
      </p:sp>
      <p:sp>
        <p:nvSpPr>
          <p:cNvPr id="9" name="TextBox 9"/>
          <p:cNvSpPr txBox="1"/>
          <p:nvPr/>
        </p:nvSpPr>
        <p:spPr>
          <a:xfrm>
            <a:off x="10593743" y="4154137"/>
            <a:ext cx="6665557" cy="782319"/>
          </a:xfrm>
          <a:prstGeom prst="rect">
            <a:avLst/>
          </a:prstGeom>
        </p:spPr>
        <p:txBody>
          <a:bodyPr lIns="0" tIns="0" rIns="0" bIns="0" rtlCol="0" anchor="t">
            <a:spAutoFit/>
          </a:bodyPr>
          <a:lstStyle/>
          <a:p>
            <a:pPr algn="l">
              <a:lnSpc>
                <a:spcPts val="3080"/>
              </a:lnSpc>
            </a:pPr>
            <a:r>
              <a:rPr lang="en-US" sz="2200" spc="55">
                <a:solidFill>
                  <a:srgbClr val="130E0C"/>
                </a:solidFill>
                <a:latin typeface="Poppins"/>
                <a:ea typeface="Poppins"/>
                <a:cs typeface="Poppins"/>
                <a:sym typeface="Poppins"/>
              </a:rPr>
              <a:t>66% said family-oriented was a core value based on their experience working with me</a:t>
            </a:r>
          </a:p>
        </p:txBody>
      </p:sp>
      <p:sp>
        <p:nvSpPr>
          <p:cNvPr id="10" name="TextBox 10"/>
          <p:cNvSpPr txBox="1"/>
          <p:nvPr/>
        </p:nvSpPr>
        <p:spPr>
          <a:xfrm>
            <a:off x="10593743" y="8672794"/>
            <a:ext cx="6665557" cy="1563369"/>
          </a:xfrm>
          <a:prstGeom prst="rect">
            <a:avLst/>
          </a:prstGeom>
        </p:spPr>
        <p:txBody>
          <a:bodyPr lIns="0" tIns="0" rIns="0" bIns="0" rtlCol="0" anchor="t">
            <a:spAutoFit/>
          </a:bodyPr>
          <a:lstStyle/>
          <a:p>
            <a:pPr algn="l">
              <a:lnSpc>
                <a:spcPts val="3080"/>
              </a:lnSpc>
            </a:pPr>
            <a:r>
              <a:rPr lang="en-US" sz="2200" spc="55">
                <a:solidFill>
                  <a:srgbClr val="130E0C"/>
                </a:solidFill>
                <a:latin typeface="Poppins"/>
                <a:ea typeface="Poppins"/>
                <a:cs typeface="Poppins"/>
                <a:sym typeface="Poppins"/>
              </a:rPr>
              <a:t>Words that kept coming up throughout interviews included: compassion, lighthearted, active listener, integrity, affirming, reliable.</a:t>
            </a:r>
          </a:p>
        </p:txBody>
      </p:sp>
      <p:sp>
        <p:nvSpPr>
          <p:cNvPr id="11" name="TextBox 11"/>
          <p:cNvSpPr txBox="1"/>
          <p:nvPr/>
        </p:nvSpPr>
        <p:spPr>
          <a:xfrm>
            <a:off x="10593743" y="6776050"/>
            <a:ext cx="6665557" cy="1563369"/>
          </a:xfrm>
          <a:prstGeom prst="rect">
            <a:avLst/>
          </a:prstGeom>
        </p:spPr>
        <p:txBody>
          <a:bodyPr lIns="0" tIns="0" rIns="0" bIns="0" rtlCol="0" anchor="t">
            <a:spAutoFit/>
          </a:bodyPr>
          <a:lstStyle/>
          <a:p>
            <a:pPr algn="l">
              <a:lnSpc>
                <a:spcPts val="3080"/>
              </a:lnSpc>
            </a:pPr>
            <a:r>
              <a:rPr lang="en-US" sz="2200" spc="55">
                <a:solidFill>
                  <a:srgbClr val="130E0C"/>
                </a:solidFill>
                <a:latin typeface="Poppins"/>
                <a:ea typeface="Poppins"/>
                <a:cs typeface="Poppins"/>
                <a:sym typeface="Poppins"/>
              </a:rPr>
              <a:t>One interviewee mentioned funny as one of the first three words that come to mind when they think of me professionally which was a surprise.</a:t>
            </a:r>
          </a:p>
        </p:txBody>
      </p:sp>
      <p:sp>
        <p:nvSpPr>
          <p:cNvPr id="12" name="TextBox 12"/>
          <p:cNvSpPr txBox="1"/>
          <p:nvPr/>
        </p:nvSpPr>
        <p:spPr>
          <a:xfrm>
            <a:off x="10593743" y="5269831"/>
            <a:ext cx="6665557" cy="1172844"/>
          </a:xfrm>
          <a:prstGeom prst="rect">
            <a:avLst/>
          </a:prstGeom>
        </p:spPr>
        <p:txBody>
          <a:bodyPr lIns="0" tIns="0" rIns="0" bIns="0" rtlCol="0" anchor="t">
            <a:spAutoFit/>
          </a:bodyPr>
          <a:lstStyle/>
          <a:p>
            <a:pPr algn="l">
              <a:lnSpc>
                <a:spcPts val="3080"/>
              </a:lnSpc>
            </a:pPr>
            <a:r>
              <a:rPr lang="en-US" sz="2200" spc="55">
                <a:solidFill>
                  <a:srgbClr val="130E0C"/>
                </a:solidFill>
                <a:latin typeface="Poppins"/>
                <a:ea typeface="Poppins"/>
                <a:cs typeface="Poppins"/>
                <a:sym typeface="Poppins"/>
              </a:rPr>
              <a:t>100% of interviewees mentioned they would describe my style as supportive if someone knew joined the organization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29" t="-112757" r="-1712" b="-88152"/>
            </a:stretch>
          </a:blipFill>
        </p:spPr>
        <p:txBody>
          <a:bodyPr/>
          <a:lstStyle/>
          <a:p>
            <a:endParaRPr lang="en-US"/>
          </a:p>
        </p:txBody>
      </p:sp>
      <p:grpSp>
        <p:nvGrpSpPr>
          <p:cNvPr id="3" name="Group 3"/>
          <p:cNvGrpSpPr/>
          <p:nvPr/>
        </p:nvGrpSpPr>
        <p:grpSpPr>
          <a:xfrm>
            <a:off x="1028700" y="1028700"/>
            <a:ext cx="16230600" cy="8229600"/>
            <a:chOff x="0" y="0"/>
            <a:chExt cx="5920967" cy="3002180"/>
          </a:xfrm>
        </p:grpSpPr>
        <p:sp>
          <p:nvSpPr>
            <p:cNvPr id="4" name="Freeform 4"/>
            <p:cNvSpPr/>
            <p:nvPr/>
          </p:nvSpPr>
          <p:spPr>
            <a:xfrm>
              <a:off x="0" y="0"/>
              <a:ext cx="5920967" cy="3002180"/>
            </a:xfrm>
            <a:custGeom>
              <a:avLst/>
              <a:gdLst/>
              <a:ahLst/>
              <a:cxnLst/>
              <a:rect l="l" t="t" r="r" b="b"/>
              <a:pathLst>
                <a:path w="5920967" h="3002180">
                  <a:moveTo>
                    <a:pt x="0" y="0"/>
                  </a:moveTo>
                  <a:lnTo>
                    <a:pt x="5920967" y="0"/>
                  </a:lnTo>
                  <a:lnTo>
                    <a:pt x="5920967" y="3002180"/>
                  </a:lnTo>
                  <a:lnTo>
                    <a:pt x="0" y="3002180"/>
                  </a:lnTo>
                  <a:close/>
                </a:path>
              </a:pathLst>
            </a:custGeom>
            <a:solidFill>
              <a:srgbClr val="D6CFC8">
                <a:alpha val="90980"/>
              </a:srgbClr>
            </a:solidFill>
          </p:spPr>
          <p:txBody>
            <a:bodyPr/>
            <a:lstStyle/>
            <a:p>
              <a:endParaRPr lang="en-US"/>
            </a:p>
          </p:txBody>
        </p:sp>
      </p:grpSp>
      <p:sp>
        <p:nvSpPr>
          <p:cNvPr id="5" name="AutoShape 5"/>
          <p:cNvSpPr/>
          <p:nvPr/>
        </p:nvSpPr>
        <p:spPr>
          <a:xfrm>
            <a:off x="8767765" y="8483454"/>
            <a:ext cx="752470" cy="0"/>
          </a:xfrm>
          <a:prstGeom prst="line">
            <a:avLst/>
          </a:prstGeom>
          <a:ln w="47625" cap="flat">
            <a:solidFill>
              <a:srgbClr val="000000"/>
            </a:solidFill>
            <a:prstDash val="solid"/>
            <a:headEnd type="none" w="sm" len="sm"/>
            <a:tailEnd type="none" w="sm" len="sm"/>
          </a:ln>
        </p:spPr>
        <p:txBody>
          <a:bodyPr/>
          <a:lstStyle/>
          <a:p>
            <a:endParaRPr lang="en-US"/>
          </a:p>
        </p:txBody>
      </p:sp>
      <p:sp>
        <p:nvSpPr>
          <p:cNvPr id="6" name="TextBox 6"/>
          <p:cNvSpPr txBox="1"/>
          <p:nvPr/>
        </p:nvSpPr>
        <p:spPr>
          <a:xfrm>
            <a:off x="5341643" y="1943559"/>
            <a:ext cx="7604713" cy="346711"/>
          </a:xfrm>
          <a:prstGeom prst="rect">
            <a:avLst/>
          </a:prstGeom>
        </p:spPr>
        <p:txBody>
          <a:bodyPr lIns="0" tIns="0" rIns="0" bIns="0" rtlCol="0" anchor="t">
            <a:spAutoFit/>
          </a:bodyPr>
          <a:lstStyle/>
          <a:p>
            <a:pPr algn="ctr">
              <a:lnSpc>
                <a:spcPts val="2400"/>
              </a:lnSpc>
            </a:pPr>
            <a:r>
              <a:rPr lang="en-US" sz="2400" spc="720">
                <a:solidFill>
                  <a:srgbClr val="130E0C"/>
                </a:solidFill>
                <a:latin typeface="Poppins"/>
                <a:ea typeface="Poppins"/>
                <a:cs typeface="Poppins"/>
                <a:sym typeface="Poppins"/>
              </a:rPr>
              <a:t>LEARNING STATEMENT</a:t>
            </a:r>
          </a:p>
        </p:txBody>
      </p:sp>
      <p:sp>
        <p:nvSpPr>
          <p:cNvPr id="7" name="TextBox 7"/>
          <p:cNvSpPr txBox="1"/>
          <p:nvPr/>
        </p:nvSpPr>
        <p:spPr>
          <a:xfrm>
            <a:off x="2760559" y="2405553"/>
            <a:ext cx="12766883" cy="5873114"/>
          </a:xfrm>
          <a:prstGeom prst="rect">
            <a:avLst/>
          </a:prstGeom>
        </p:spPr>
        <p:txBody>
          <a:bodyPr lIns="0" tIns="0" rIns="0" bIns="0" rtlCol="0" anchor="t">
            <a:spAutoFit/>
          </a:bodyPr>
          <a:lstStyle/>
          <a:p>
            <a:pPr algn="ctr">
              <a:lnSpc>
                <a:spcPts val="3360"/>
              </a:lnSpc>
            </a:pPr>
            <a:r>
              <a:rPr lang="en-US" sz="2400" spc="60">
                <a:solidFill>
                  <a:srgbClr val="130E0C"/>
                </a:solidFill>
                <a:latin typeface="Poppins"/>
                <a:ea typeface="Poppins"/>
                <a:cs typeface="Poppins"/>
                <a:sym typeface="Poppins"/>
              </a:rPr>
              <a:t>Researching my personal brand through 1 on 1 interviews was eye-opening and showed a major perceptual gap in my professional understanding of myself as I thought that communications would be my strongest and most defining attribute. </a:t>
            </a:r>
          </a:p>
          <a:p>
            <a:pPr algn="ctr">
              <a:lnSpc>
                <a:spcPts val="3360"/>
              </a:lnSpc>
            </a:pPr>
            <a:endParaRPr lang="en-US" sz="2400" spc="60">
              <a:solidFill>
                <a:srgbClr val="130E0C"/>
              </a:solidFill>
              <a:latin typeface="Poppins"/>
              <a:ea typeface="Poppins"/>
              <a:cs typeface="Poppins"/>
              <a:sym typeface="Poppins"/>
            </a:endParaRPr>
          </a:p>
          <a:p>
            <a:pPr algn="ctr">
              <a:lnSpc>
                <a:spcPts val="3360"/>
              </a:lnSpc>
            </a:pPr>
            <a:r>
              <a:rPr lang="en-US" sz="2400" spc="60">
                <a:solidFill>
                  <a:srgbClr val="130E0C"/>
                </a:solidFill>
                <a:latin typeface="Poppins"/>
                <a:ea typeface="Poppins"/>
                <a:cs typeface="Poppins"/>
                <a:sym typeface="Poppins"/>
              </a:rPr>
              <a:t>However, only one interviewee directly referenced communications as a strength across the organization. Most of the feedback was about my interpersonal skills: leading with curiosity, meeting people where they are, and the ability to hone in on priorities.</a:t>
            </a:r>
          </a:p>
          <a:p>
            <a:pPr algn="ctr">
              <a:lnSpc>
                <a:spcPts val="3360"/>
              </a:lnSpc>
            </a:pPr>
            <a:endParaRPr lang="en-US" sz="2400" spc="60">
              <a:solidFill>
                <a:srgbClr val="130E0C"/>
              </a:solidFill>
              <a:latin typeface="Poppins"/>
              <a:ea typeface="Poppins"/>
              <a:cs typeface="Poppins"/>
              <a:sym typeface="Poppins"/>
            </a:endParaRPr>
          </a:p>
          <a:p>
            <a:pPr algn="ctr">
              <a:lnSpc>
                <a:spcPts val="3360"/>
              </a:lnSpc>
            </a:pPr>
            <a:r>
              <a:rPr lang="en-US" sz="2400" spc="60">
                <a:solidFill>
                  <a:srgbClr val="130E0C"/>
                </a:solidFill>
                <a:latin typeface="Poppins"/>
                <a:ea typeface="Poppins"/>
                <a:cs typeface="Poppins"/>
                <a:sym typeface="Poppins"/>
              </a:rPr>
              <a:t>Although I tried my best to remain neutral, I was happy to hear that I made a strong impression with all three interviewees for taking time out of my day to make them feel supported, listened to, and work with people no matter where they are in the hierarchy of the organization.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423</Words>
  <Application>Microsoft Office PowerPoint</Application>
  <PresentationFormat>Custom</PresentationFormat>
  <Paragraphs>23</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Poppins</vt:lpstr>
      <vt:lpstr>Dream Avenue</vt:lpstr>
      <vt:lpstr>Arial</vt:lpstr>
      <vt:lpstr>Calibri</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Branding Presentation</dc:title>
  <cp:lastModifiedBy>Ronnie D</cp:lastModifiedBy>
  <cp:revision>1</cp:revision>
  <dcterms:created xsi:type="dcterms:W3CDTF">2006-08-16T00:00:00Z</dcterms:created>
  <dcterms:modified xsi:type="dcterms:W3CDTF">2025-07-25T16:54:29Z</dcterms:modified>
  <dc:identifier>DAGs_ioyQ5A</dc:identifier>
</cp:coreProperties>
</file>